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27"/>
  </p:notesMasterIdLst>
  <p:sldIdLst>
    <p:sldId id="711" r:id="rId5"/>
    <p:sldId id="710" r:id="rId6"/>
    <p:sldId id="709" r:id="rId7"/>
    <p:sldId id="708" r:id="rId8"/>
    <p:sldId id="728" r:id="rId9"/>
    <p:sldId id="729" r:id="rId10"/>
    <p:sldId id="712" r:id="rId11"/>
    <p:sldId id="721" r:id="rId12"/>
    <p:sldId id="713" r:id="rId13"/>
    <p:sldId id="715" r:id="rId14"/>
    <p:sldId id="735" r:id="rId15"/>
    <p:sldId id="717" r:id="rId16"/>
    <p:sldId id="718" r:id="rId17"/>
    <p:sldId id="719" r:id="rId18"/>
    <p:sldId id="730" r:id="rId19"/>
    <p:sldId id="722" r:id="rId20"/>
    <p:sldId id="731" r:id="rId21"/>
    <p:sldId id="725" r:id="rId22"/>
    <p:sldId id="732" r:id="rId23"/>
    <p:sldId id="720" r:id="rId24"/>
    <p:sldId id="734" r:id="rId25"/>
    <p:sldId id="733" r:id="rId26"/>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21"/>
            <p14:sldId id="713"/>
            <p14:sldId id="715"/>
            <p14:sldId id="735"/>
            <p14:sldId id="717"/>
            <p14:sldId id="718"/>
            <p14:sldId id="719"/>
            <p14:sldId id="730"/>
            <p14:sldId id="722"/>
            <p14:sldId id="731"/>
            <p14:sldId id="725"/>
            <p14:sldId id="732"/>
            <p14:sldId id="720"/>
            <p14:sldId id="734"/>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71" autoAdjust="0"/>
    <p:restoredTop sz="91307" autoAdjust="0"/>
  </p:normalViewPr>
  <p:slideViewPr>
    <p:cSldViewPr>
      <p:cViewPr varScale="1">
        <p:scale>
          <a:sx n="136" d="100"/>
          <a:sy n="136" d="100"/>
        </p:scale>
        <p:origin x="200" y="4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phldr="1"/>
      <dgm:spPr/>
      <dgm:t>
        <a:bodyPr/>
        <a:lstStyle/>
        <a:p>
          <a:endParaRPr lang="en-US"/>
        </a:p>
      </dgm:t>
    </dgm:pt>
    <dgm:pt modelId="{73274150-912D-C542-9DF5-E74E604A30F1}">
      <dgm:prSet/>
      <dgm:spPr/>
      <dgm:t>
        <a:bodyPr/>
        <a:lstStyle/>
        <a:p>
          <a:r>
            <a:rPr lang="en-US" dirty="0"/>
            <a:t>Confirmatory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Exploratory</a:t>
          </a:r>
          <a:endParaRPr lang="en-US" dirty="0"/>
        </a:p>
      </dgm:t>
    </dgm:pt>
    <dgm:pt modelId="{965A755D-7A55-3A4F-B135-F3B08FB95412}" type="sibTrans" cxnId="{FC7F5295-CD0A-4B4A-9315-3F121E3BDB78}">
      <dgm:prSet/>
      <dgm:spPr/>
      <dgm:t>
        <a:bodyPr/>
        <a:lstStyle/>
        <a:p>
          <a:endParaRPr lang="en-US"/>
        </a:p>
      </dgm:t>
    </dgm:pt>
    <dgm:pt modelId="{56BA352F-DBB2-7E44-94B2-E1C0C154BDF0}" type="par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Confirmatory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endParaRPr lang="en-US" sz="2200" kern="1200" dirty="0"/>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4/28/24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the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19</a:t>
            </a:fld>
            <a:endParaRPr lang="en-US"/>
          </a:p>
        </p:txBody>
      </p:sp>
    </p:spTree>
    <p:extLst>
      <p:ext uri="{BB962C8B-B14F-4D97-AF65-F5344CB8AC3E}">
        <p14:creationId xmlns:p14="http://schemas.microsoft.com/office/powerpoint/2010/main" val="250888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dk1"/>
                </a:solidFill>
                <a:effectLst/>
              </a:rPr>
              <a:t>theoretical </a:t>
            </a:r>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33412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KEETHI WILL explain code for both exploratory and confirmatory factor analysis</a:t>
            </a:r>
          </a:p>
          <a:p>
            <a:r>
              <a:rPr lang="en-US" dirty="0"/>
              <a:t>Yao will talk about custom package development</a:t>
            </a:r>
          </a:p>
          <a:p>
            <a:r>
              <a:rPr lang="en-US" dirty="0"/>
              <a:t>And at last we will share </a:t>
            </a:r>
            <a:r>
              <a:rPr lang="en-US" dirty="0" err="1"/>
              <a:t>github</a:t>
            </a:r>
            <a:r>
              <a:rPr lang="en-US" dirty="0"/>
              <a:t> </a:t>
            </a:r>
            <a:r>
              <a:rPr lang="en-US" dirty="0" err="1"/>
              <a:t>url</a:t>
            </a:r>
            <a:r>
              <a:rPr lang="en-US" dirty="0"/>
              <a:t> and .</a:t>
            </a:r>
            <a:r>
              <a:rPr lang="en-US" dirty="0" err="1"/>
              <a:t>gz.tar</a:t>
            </a:r>
            <a:r>
              <a:rPr lang="en-US" dirty="0"/>
              <a:t> file for the accessibility of the workflow</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8</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13</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install.packages</a:t>
            </a:r>
            <a:r>
              <a:rPr lang="en-US" dirty="0"/>
              <a:t>(“./ FACTOR_0.1.0.tar.gz”, repos = NULL, type = “source”)</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14</a:t>
            </a:fld>
            <a:endParaRPr lang="en-US"/>
          </a:p>
        </p:txBody>
      </p:sp>
    </p:spTree>
    <p:extLst>
      <p:ext uri="{BB962C8B-B14F-4D97-AF65-F5344CB8AC3E}">
        <p14:creationId xmlns:p14="http://schemas.microsoft.com/office/powerpoint/2010/main" val="1622451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17</a:t>
            </a:fld>
            <a:endParaRPr lang="en-US"/>
          </a:p>
        </p:txBody>
      </p:sp>
    </p:spTree>
    <p:extLst>
      <p:ext uri="{BB962C8B-B14F-4D97-AF65-F5344CB8AC3E}">
        <p14:creationId xmlns:p14="http://schemas.microsoft.com/office/powerpoint/2010/main" val="322191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5116/ijme.4dfb.8dfd"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304800" y="117475"/>
            <a:ext cx="6781800" cy="777875"/>
          </a:xfrm>
        </p:spPr>
        <p:txBody>
          <a:bodyPr anchor="b">
            <a:noAutofit/>
          </a:bodyPr>
          <a:lstStyle/>
          <a:p>
            <a:pPr algn="ctr"/>
            <a:r>
              <a:rPr lang="en-US" sz="24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3000" y="946813"/>
            <a:ext cx="7678766" cy="4054475"/>
          </a:xfrm>
        </p:spPr>
      </p:pic>
    </p:spTree>
    <p:extLst>
      <p:ext uri="{BB962C8B-B14F-4D97-AF65-F5344CB8AC3E}">
        <p14:creationId xmlns:p14="http://schemas.microsoft.com/office/powerpoint/2010/main" val="106599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A screenshot of a computer&#10;&#10;Description automatically generated">
            <a:extLst>
              <a:ext uri="{FF2B5EF4-FFF2-40B4-BE49-F238E27FC236}">
                <a16:creationId xmlns:a16="http://schemas.microsoft.com/office/drawing/2014/main" id="{C1FAF18C-A3F4-C083-95DB-9D35B9CB10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56099"/>
            <a:ext cx="7731197" cy="4575175"/>
          </a:xfrm>
        </p:spPr>
      </p:pic>
    </p:spTree>
    <p:extLst>
      <p:ext uri="{BB962C8B-B14F-4D97-AF65-F5344CB8AC3E}">
        <p14:creationId xmlns:p14="http://schemas.microsoft.com/office/powerpoint/2010/main" val="105915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4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a:bodyPr>
          <a:lstStyle/>
          <a:p>
            <a:r>
              <a:rPr lang="en-US" sz="1800"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sz="1800" dirty="0">
              <a:solidFill>
                <a:schemeClr val="tx2">
                  <a:lumMod val="10000"/>
                </a:schemeClr>
              </a:solidFill>
            </a:endParaRPr>
          </a:p>
          <a:p>
            <a:pPr marL="0" indent="0">
              <a:buNone/>
            </a:pPr>
            <a:r>
              <a:rPr lang="en-US" sz="1800" b="1" dirty="0">
                <a:solidFill>
                  <a:schemeClr val="tx2">
                    <a:lumMod val="10000"/>
                  </a:schemeClr>
                </a:solidFill>
              </a:rPr>
              <a:t>Run:</a:t>
            </a:r>
          </a:p>
          <a:p>
            <a:pPr marL="0" indent="0">
              <a:buNone/>
            </a:pPr>
            <a:r>
              <a:rPr lang="en-US" sz="1800" dirty="0">
                <a:solidFill>
                  <a:schemeClr val="tx2">
                    <a:lumMod val="10000"/>
                  </a:schemeClr>
                </a:solidFill>
              </a:rPr>
              <a:t>```{r setup}</a:t>
            </a:r>
          </a:p>
          <a:p>
            <a:pPr marL="0" indent="0">
              <a:buNone/>
            </a:pPr>
            <a:r>
              <a:rPr lang="en-US" sz="1800" dirty="0" err="1">
                <a:solidFill>
                  <a:schemeClr val="tx2">
                    <a:lumMod val="10000"/>
                  </a:schemeClr>
                </a:solidFill>
              </a:rPr>
              <a:t>install.packages</a:t>
            </a:r>
            <a:r>
              <a:rPr lang="en-US" sz="1800" dirty="0">
                <a:solidFill>
                  <a:schemeClr val="tx2">
                    <a:lumMod val="10000"/>
                  </a:schemeClr>
                </a:solidFill>
              </a:rPr>
              <a:t>(“FACTOR”)</a:t>
            </a:r>
          </a:p>
          <a:p>
            <a:pPr marL="0" indent="0">
              <a:buNone/>
            </a:pPr>
            <a:r>
              <a:rPr lang="en-US" sz="1800" dirty="0">
                <a:solidFill>
                  <a:schemeClr val="tx2">
                    <a:lumMod val="10000"/>
                  </a:schemeClr>
                </a:solidFill>
              </a:rPr>
              <a:t>library(FACTOR)</a:t>
            </a:r>
          </a:p>
          <a:p>
            <a:pPr marL="0" indent="0">
              <a:buNone/>
            </a:pPr>
            <a:r>
              <a:rPr lang="en-US" sz="1800"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5816" y="1682750"/>
            <a:ext cx="3161368" cy="3108325"/>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215845"/>
            <a:ext cx="4038600" cy="2042135"/>
          </a:xfrm>
        </p:spPr>
      </p:pic>
    </p:spTree>
    <p:extLst>
      <p:ext uri="{BB962C8B-B14F-4D97-AF65-F5344CB8AC3E}">
        <p14:creationId xmlns:p14="http://schemas.microsoft.com/office/powerpoint/2010/main" val="3272184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457200" y="685800"/>
            <a:ext cx="8229600" cy="857250"/>
          </a:xfrm>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5CE2CD8D-E9B7-C8C0-CAF7-9EC8CD948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28466"/>
            <a:ext cx="8229600" cy="1623217"/>
          </a:xfrm>
          <a:noFill/>
        </p:spPr>
      </p:pic>
    </p:spTree>
    <p:extLst>
      <p:ext uri="{BB962C8B-B14F-4D97-AF65-F5344CB8AC3E}">
        <p14:creationId xmlns:p14="http://schemas.microsoft.com/office/powerpoint/2010/main" val="3327320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a:xfrm>
            <a:off x="76200" y="685800"/>
            <a:ext cx="8991600" cy="857250"/>
          </a:xfrm>
        </p:spPr>
        <p:txBody>
          <a:bodyPr>
            <a:normAutofit/>
          </a:bodyPr>
          <a:lstStyle/>
          <a:p>
            <a:r>
              <a:rPr lang="en-US" sz="2800" b="1" dirty="0">
                <a:solidFill>
                  <a:schemeClr val="bg2">
                    <a:lumMod val="50000"/>
                  </a:schemeClr>
                </a:solidFill>
              </a:rPr>
              <a:t>Output of EFA with new custom package</a:t>
            </a:r>
          </a:p>
        </p:txBody>
      </p:sp>
      <p:pic>
        <p:nvPicPr>
          <p:cNvPr id="5" name="Content Placeholder 4" descr="A screenshot of a computer&#10;&#10;Description automatically generated">
            <a:extLst>
              <a:ext uri="{FF2B5EF4-FFF2-40B4-BE49-F238E27FC236}">
                <a16:creationId xmlns:a16="http://schemas.microsoft.com/office/drawing/2014/main" id="{6ED1D8BC-F687-B53F-A60B-F457B95619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4792" y="1682750"/>
            <a:ext cx="3514415" cy="2914650"/>
          </a:xfrm>
        </p:spPr>
      </p:pic>
    </p:spTree>
    <p:extLst>
      <p:ext uri="{BB962C8B-B14F-4D97-AF65-F5344CB8AC3E}">
        <p14:creationId xmlns:p14="http://schemas.microsoft.com/office/powerpoint/2010/main" val="565739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A206B1FC-1304-3103-2D5B-648FFC70ED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574" y="1408235"/>
            <a:ext cx="4908646" cy="3735265"/>
          </a:xfrm>
        </p:spPr>
      </p:pic>
      <p:pic>
        <p:nvPicPr>
          <p:cNvPr id="8" name="Content Placeholder 7" descr="A screenshot of a computer program&#10;&#10;Description automatically generated">
            <a:extLst>
              <a:ext uri="{FF2B5EF4-FFF2-40B4-BE49-F238E27FC236}">
                <a16:creationId xmlns:a16="http://schemas.microsoft.com/office/drawing/2014/main" id="{7DDFA9F4-D830-48A5-B287-84E2EDAE4A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17826" y="2278688"/>
            <a:ext cx="4038600" cy="1353892"/>
          </a:xfrm>
        </p:spPr>
      </p:pic>
    </p:spTree>
    <p:extLst>
      <p:ext uri="{BB962C8B-B14F-4D97-AF65-F5344CB8AC3E}">
        <p14:creationId xmlns:p14="http://schemas.microsoft.com/office/powerpoint/2010/main" val="291769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p:txBody>
          <a:bodyPr anchor="ctr">
            <a:normAutofit/>
          </a:bodyPr>
          <a:lstStyle/>
          <a:p>
            <a:pPr>
              <a:lnSpc>
                <a:spcPct val="90000"/>
              </a:lnSpc>
            </a:pPr>
            <a:r>
              <a:rPr lang="en-US" sz="3100" b="1" dirty="0">
                <a:solidFill>
                  <a:schemeClr val="bg2">
                    <a:lumMod val="50000"/>
                  </a:schemeClr>
                </a:solidFill>
              </a:rPr>
              <a:t>Output of CFA with new custom package</a:t>
            </a:r>
          </a:p>
        </p:txBody>
      </p:sp>
      <p:pic>
        <p:nvPicPr>
          <p:cNvPr id="7" name="Content Placeholder 6" descr="A screenshot of a computer&#10;&#10;Description automatically generated">
            <a:extLst>
              <a:ext uri="{FF2B5EF4-FFF2-40B4-BE49-F238E27FC236}">
                <a16:creationId xmlns:a16="http://schemas.microsoft.com/office/drawing/2014/main" id="{D0F067CE-EAED-B862-86B7-BD56B6EC0C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730493"/>
            <a:ext cx="4038600" cy="3012838"/>
          </a:xfrm>
          <a:noFill/>
        </p:spPr>
      </p:pic>
      <p:pic>
        <p:nvPicPr>
          <p:cNvPr id="10" name="Content Placeholder 9" descr="A screenshot of a computer program&#10;&#10;Description automatically generated">
            <a:extLst>
              <a:ext uri="{FF2B5EF4-FFF2-40B4-BE49-F238E27FC236}">
                <a16:creationId xmlns:a16="http://schemas.microsoft.com/office/drawing/2014/main" id="{8C8C182D-7DC6-5A93-4E84-75388F9E9B3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0" y="2398587"/>
            <a:ext cx="4038600" cy="1676651"/>
          </a:xfrm>
        </p:spPr>
      </p:pic>
    </p:spTree>
    <p:extLst>
      <p:ext uri="{BB962C8B-B14F-4D97-AF65-F5344CB8AC3E}">
        <p14:creationId xmlns:p14="http://schemas.microsoft.com/office/powerpoint/2010/main" val="408607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(Kline, 2014)</a:t>
            </a:r>
            <a:r>
              <a:rPr lang="en-US" sz="2000" dirty="0"/>
              <a:t> </a:t>
            </a:r>
          </a:p>
          <a:p>
            <a:endParaRPr lang="en-US" sz="2000" dirty="0"/>
          </a:p>
          <a:p>
            <a:r>
              <a:rPr lang="en-US" sz="2000" dirty="0"/>
              <a:t>It is commonly employed to reduce the dimensionality of data.</a:t>
            </a:r>
          </a:p>
          <a:p>
            <a:endParaRPr lang="en-US" sz="2000" dirty="0"/>
          </a:p>
          <a:p>
            <a:r>
              <a:rPr lang="en-US" sz="2000" dirty="0"/>
              <a:t>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a:bodyPr>
          <a:lstStyle/>
          <a:p>
            <a:pPr marL="0" indent="0">
              <a:buNone/>
            </a:pPr>
            <a:endParaRPr lang="en-US" dirty="0"/>
          </a:p>
          <a:p>
            <a:r>
              <a:rPr lang="en-US" sz="2000" dirty="0" err="1">
                <a:solidFill>
                  <a:schemeClr val="tx2">
                    <a:lumMod val="10000"/>
                  </a:schemeClr>
                </a:solidFill>
              </a:rPr>
              <a:t>Github</a:t>
            </a:r>
            <a:r>
              <a:rPr lang="en-US" sz="2000" dirty="0">
                <a:solidFill>
                  <a:schemeClr val="tx2">
                    <a:lumMod val="10000"/>
                  </a:schemeClr>
                </a:solidFill>
              </a:rPr>
              <a:t> </a:t>
            </a:r>
            <a:r>
              <a:rPr lang="en-US" sz="2000" dirty="0" err="1">
                <a:solidFill>
                  <a:schemeClr val="tx2">
                    <a:lumMod val="10000"/>
                  </a:schemeClr>
                </a:solidFill>
              </a:rPr>
              <a:t>Url</a:t>
            </a:r>
            <a:r>
              <a:rPr lang="en-US" sz="2000" dirty="0">
                <a:solidFill>
                  <a:schemeClr val="tx2">
                    <a:lumMod val="10000"/>
                  </a:schemeClr>
                </a:solidFill>
              </a:rPr>
              <a:t> </a:t>
            </a:r>
            <a:r>
              <a:rPr lang="en-US" sz="2000" dirty="0">
                <a:solidFill>
                  <a:schemeClr val="tx2">
                    <a:lumMod val="10000"/>
                  </a:schemeClr>
                </a:solidFill>
                <a:hlinkClick r:id="rId2"/>
              </a:rPr>
              <a:t>https://github.com/SajanaAryal1996/Collaborative-Data--Science--Project.git</a:t>
            </a:r>
            <a:endParaRPr lang="en-US" sz="2000" dirty="0">
              <a:solidFill>
                <a:schemeClr val="tx2">
                  <a:lumMod val="10000"/>
                </a:schemeClr>
              </a:solidFill>
            </a:endParaRPr>
          </a:p>
          <a:p>
            <a:r>
              <a:rPr lang="en-US" sz="2000" dirty="0">
                <a:solidFill>
                  <a:schemeClr val="tx2">
                    <a:lumMod val="10000"/>
                  </a:schemeClr>
                </a:solidFill>
              </a:rPr>
              <a:t>Includes .</a:t>
            </a:r>
            <a:r>
              <a:rPr lang="en-US" sz="2000" dirty="0" err="1">
                <a:solidFill>
                  <a:schemeClr val="tx2">
                    <a:lumMod val="10000"/>
                  </a:schemeClr>
                </a:solidFill>
              </a:rPr>
              <a:t>tar.gz</a:t>
            </a:r>
            <a:r>
              <a:rPr lang="en-US" sz="2000" dirty="0">
                <a:solidFill>
                  <a:schemeClr val="tx2">
                    <a:lumMod val="10000"/>
                  </a:schemeClr>
                </a:solidFill>
              </a:rPr>
              <a:t> file and FACTOR Package.</a:t>
            </a:r>
          </a:p>
          <a:p>
            <a:r>
              <a:rPr lang="en-US" sz="2000" dirty="0">
                <a:solidFill>
                  <a:schemeClr val="tx2">
                    <a:lumMod val="10000"/>
                  </a:schemeClr>
                </a:solidFill>
              </a:rPr>
              <a:t>Vignette’s files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CD88-E4B4-5D04-2A82-50AECDBEB70E}"/>
              </a:ext>
            </a:extLst>
          </p:cNvPr>
          <p:cNvSpPr>
            <a:spLocks noGrp="1"/>
          </p:cNvSpPr>
          <p:nvPr>
            <p:ph type="title"/>
          </p:nvPr>
        </p:nvSpPr>
        <p:spPr/>
        <p:txBody>
          <a:bodyPr>
            <a:normAutofit/>
          </a:bodyPr>
          <a:lstStyle/>
          <a:p>
            <a:r>
              <a:rPr lang="en-US" sz="1800" b="1" dirty="0">
                <a:solidFill>
                  <a:schemeClr val="tx2">
                    <a:lumMod val="10000"/>
                  </a:schemeClr>
                </a:solidFill>
              </a:rPr>
              <a:t>References</a:t>
            </a:r>
          </a:p>
        </p:txBody>
      </p:sp>
      <p:sp>
        <p:nvSpPr>
          <p:cNvPr id="3" name="Content Placeholder 2">
            <a:extLst>
              <a:ext uri="{FF2B5EF4-FFF2-40B4-BE49-F238E27FC236}">
                <a16:creationId xmlns:a16="http://schemas.microsoft.com/office/drawing/2014/main" id="{C8E45D65-D415-F747-FFEA-6680FFAC9F54}"/>
              </a:ext>
            </a:extLst>
          </p:cNvPr>
          <p:cNvSpPr>
            <a:spLocks noGrp="1"/>
          </p:cNvSpPr>
          <p:nvPr>
            <p:ph idx="1"/>
          </p:nvPr>
        </p:nvSpPr>
        <p:spPr>
          <a:xfrm>
            <a:off x="304800" y="1543050"/>
            <a:ext cx="8382000" cy="3600450"/>
          </a:xfrm>
        </p:spPr>
        <p:txBody>
          <a:bodyPr/>
          <a:lstStyle/>
          <a:p>
            <a:pPr>
              <a:spcBef>
                <a:spcPts val="0"/>
              </a:spcBef>
            </a:pPr>
            <a:r>
              <a:rPr lang="en-US" sz="1800" kern="100" dirty="0">
                <a:solidFill>
                  <a:schemeClr val="tx2">
                    <a:lumMod val="10000"/>
                  </a:schemeClr>
                </a:solidFill>
                <a:effectLst/>
                <a:ea typeface="Aptos" panose="020B0004020202020204" pitchFamily="34" charset="0"/>
              </a:rPr>
              <a:t>Kline, P. (2014). </a:t>
            </a:r>
            <a:r>
              <a:rPr lang="en-US" sz="1800" i="1" kern="100" dirty="0">
                <a:solidFill>
                  <a:schemeClr val="tx2">
                    <a:lumMod val="10000"/>
                  </a:schemeClr>
                </a:solidFill>
                <a:effectLst/>
                <a:ea typeface="Aptos" panose="020B0004020202020204" pitchFamily="34" charset="0"/>
              </a:rPr>
              <a:t>An easy guide to factor analysis</a:t>
            </a:r>
            <a:r>
              <a:rPr lang="en-US" sz="1800" kern="100" dirty="0">
                <a:solidFill>
                  <a:schemeClr val="tx2">
                    <a:lumMod val="10000"/>
                  </a:schemeClr>
                </a:solidFill>
                <a:effectLst/>
                <a:ea typeface="Aptos" panose="020B0004020202020204" pitchFamily="34" charset="0"/>
              </a:rPr>
              <a:t>. Routledge.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Flora, D. B., </a:t>
            </a:r>
            <a:r>
              <a:rPr lang="en-US" sz="1800" kern="100" dirty="0" err="1">
                <a:solidFill>
                  <a:schemeClr val="tx2">
                    <a:lumMod val="10000"/>
                  </a:schemeClr>
                </a:solidFill>
                <a:effectLst/>
                <a:ea typeface="Aptos" panose="020B0004020202020204" pitchFamily="34" charset="0"/>
              </a:rPr>
              <a:t>LaBrish</a:t>
            </a:r>
            <a:r>
              <a:rPr lang="en-US" sz="1800" kern="100" dirty="0">
                <a:solidFill>
                  <a:schemeClr val="tx2">
                    <a:lumMod val="10000"/>
                  </a:schemeClr>
                </a:solidFill>
                <a:effectLst/>
                <a:ea typeface="Aptos" panose="020B0004020202020204" pitchFamily="34" charset="0"/>
              </a:rPr>
              <a:t>, C., &amp; Chalmers, R. P. (2012). Old and new ideas for data screening and assumption testing for exploratory and confirmatory factor analysis. Frontiers in Psychology, 3, 55.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Thompson, B. (2004). Exploratory and confirmatory factor analysis: Understanding concepts and applications. </a:t>
            </a:r>
            <a:r>
              <a:rPr lang="en-US" sz="1800" i="1" kern="100" dirty="0">
                <a:solidFill>
                  <a:schemeClr val="tx2">
                    <a:lumMod val="10000"/>
                  </a:schemeClr>
                </a:solidFill>
                <a:effectLst/>
                <a:ea typeface="Aptos" panose="020B0004020202020204" pitchFamily="34" charset="0"/>
              </a:rPr>
              <a:t>Washington, DC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10694</a:t>
            </a:r>
            <a:r>
              <a:rPr lang="en-US" sz="1800" kern="100" dirty="0">
                <a:solidFill>
                  <a:schemeClr val="tx2">
                    <a:lumMod val="10000"/>
                  </a:schemeClr>
                </a:solidFill>
                <a:effectLst/>
                <a:ea typeface="Aptos" panose="020B0004020202020204" pitchFamily="34" charset="0"/>
              </a:rPr>
              <a:t>(000), 3.</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err="1">
                <a:solidFill>
                  <a:schemeClr val="tx2">
                    <a:lumMod val="10000"/>
                  </a:schemeClr>
                </a:solidFill>
                <a:effectLst/>
                <a:ea typeface="Aptos" panose="020B0004020202020204" pitchFamily="34" charset="0"/>
              </a:rPr>
              <a:t>Tavakol</a:t>
            </a:r>
            <a:r>
              <a:rPr lang="en-US" sz="1800" kern="100" dirty="0">
                <a:solidFill>
                  <a:schemeClr val="tx2">
                    <a:lumMod val="10000"/>
                  </a:schemeClr>
                </a:solidFill>
                <a:effectLst/>
                <a:ea typeface="Aptos" panose="020B0004020202020204" pitchFamily="34" charset="0"/>
              </a:rPr>
              <a:t>, M., &amp; </a:t>
            </a:r>
            <a:r>
              <a:rPr lang="en-US" sz="1800" kern="100" dirty="0" err="1">
                <a:solidFill>
                  <a:schemeClr val="tx2">
                    <a:lumMod val="10000"/>
                  </a:schemeClr>
                </a:solidFill>
                <a:effectLst/>
                <a:ea typeface="Aptos" panose="020B0004020202020204" pitchFamily="34" charset="0"/>
              </a:rPr>
              <a:t>Dennick</a:t>
            </a:r>
            <a:r>
              <a:rPr lang="en-US" sz="1800" kern="100" dirty="0">
                <a:solidFill>
                  <a:schemeClr val="tx2">
                    <a:lumMod val="10000"/>
                  </a:schemeClr>
                </a:solidFill>
                <a:effectLst/>
                <a:ea typeface="Aptos" panose="020B0004020202020204" pitchFamily="34" charset="0"/>
              </a:rPr>
              <a:t>, R. (2011). Making sense of Cronbach's alpha. </a:t>
            </a:r>
            <a:r>
              <a:rPr lang="en-US" sz="1800" i="1" kern="100" dirty="0">
                <a:solidFill>
                  <a:schemeClr val="tx2">
                    <a:lumMod val="10000"/>
                  </a:schemeClr>
                </a:solidFill>
                <a:effectLst/>
                <a:ea typeface="Aptos" panose="020B0004020202020204" pitchFamily="34" charset="0"/>
              </a:rPr>
              <a:t>Int J Med Educ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2</a:t>
            </a:r>
            <a:r>
              <a:rPr lang="en-US" sz="1800" kern="100" dirty="0">
                <a:solidFill>
                  <a:schemeClr val="tx2">
                    <a:lumMod val="10000"/>
                  </a:schemeClr>
                </a:solidFill>
                <a:effectLst/>
                <a:ea typeface="Aptos" panose="020B0004020202020204" pitchFamily="34" charset="0"/>
              </a:rPr>
              <a:t>, 53-55. </a:t>
            </a:r>
            <a:r>
              <a:rPr lang="en-US" sz="1800" u="sng" kern="100" dirty="0">
                <a:solidFill>
                  <a:schemeClr val="tx2">
                    <a:lumMod val="10000"/>
                  </a:schemeClr>
                </a:solidFill>
                <a:effectLst/>
                <a:ea typeface="Aptos" panose="020B0004020202020204" pitchFamily="34" charset="0"/>
                <a:hlinkClick r:id="rId2">
                  <a:extLst>
                    <a:ext uri="{A12FA001-AC4F-418D-AE19-62706E023703}">
                      <ahyp:hlinkClr xmlns:ahyp="http://schemas.microsoft.com/office/drawing/2018/hyperlinkcolor" val="tx"/>
                    </a:ext>
                  </a:extLst>
                </a:hlinkClick>
              </a:rPr>
              <a:t>https://doi.org/10.5116/ijme.4dfb.8dfd</a:t>
            </a:r>
            <a:r>
              <a:rPr lang="en-US" sz="1800" kern="100" dirty="0">
                <a:solidFill>
                  <a:schemeClr val="tx2">
                    <a:lumMod val="10000"/>
                  </a:schemeClr>
                </a:solidFill>
                <a:effectLst/>
                <a:ea typeface="Aptos" panose="020B0004020202020204" pitchFamily="34" charset="0"/>
              </a:rPr>
              <a:t> </a:t>
            </a:r>
          </a:p>
          <a:p>
            <a:pPr marL="0">
              <a:spcBef>
                <a:spcPts val="0"/>
              </a:spcBef>
            </a:pPr>
            <a:endParaRPr lang="en-US" sz="1800" kern="100" dirty="0">
              <a:solidFill>
                <a:schemeClr val="tx2">
                  <a:lumMod val="10000"/>
                </a:schemeClr>
              </a:solidFill>
              <a:effectLst/>
              <a:ea typeface="Aptos" panose="020B0004020202020204" pitchFamily="34" charset="0"/>
            </a:endParaRPr>
          </a:p>
          <a:p>
            <a:endParaRPr lang="en-US" dirty="0"/>
          </a:p>
        </p:txBody>
      </p:sp>
    </p:spTree>
    <p:extLst>
      <p:ext uri="{BB962C8B-B14F-4D97-AF65-F5344CB8AC3E}">
        <p14:creationId xmlns:p14="http://schemas.microsoft.com/office/powerpoint/2010/main" val="3494540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There should be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endParaRPr lang="en-US" b="0" i="0" dirty="0">
              <a:solidFill>
                <a:srgbClr val="0D0D0D"/>
              </a:solidFill>
              <a:effectLst/>
              <a:highlight>
                <a:srgbClr val="FFFFFF"/>
              </a:highlight>
              <a:latin typeface="Söhne"/>
            </a:endParaRPr>
          </a:p>
          <a:p>
            <a:pPr marL="0" indent="0">
              <a:buNone/>
            </a:pPr>
            <a:r>
              <a:rPr lang="en-US" dirty="0">
                <a:solidFill>
                  <a:schemeClr val="tx2">
                    <a:lumMod val="10000"/>
                  </a:schemeClr>
                </a:solidFill>
              </a:rPr>
              <a:t> -Non-linear variables </a:t>
            </a:r>
            <a:r>
              <a:rPr lang="en-US" b="1" dirty="0">
                <a:solidFill>
                  <a:schemeClr val="tx2">
                    <a:lumMod val="10000"/>
                  </a:schemeClr>
                </a:solidFill>
              </a:rPr>
              <a:t>can be transformed </a:t>
            </a:r>
            <a:r>
              <a:rPr lang="en-US" dirty="0">
                <a:solidFill>
                  <a:schemeClr val="tx2">
                    <a:lumMod val="10000"/>
                  </a:schemeClr>
                </a:solidFill>
              </a:rPr>
              <a:t>to meet this requirement.</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900" b="1" i="1" kern="100" dirty="0">
                <a:solidFill>
                  <a:schemeClr val="tx2">
                    <a:lumMod val="10000"/>
                  </a:schemeClr>
                </a:solidFill>
                <a:effectLst/>
                <a:ea typeface="Aptos" panose="020B0004020202020204" pitchFamily="34" charset="0"/>
              </a:rPr>
              <a:t>(Flora, </a:t>
            </a:r>
            <a:r>
              <a:rPr lang="en-US" sz="1900" b="1" i="1" kern="100" dirty="0" err="1">
                <a:solidFill>
                  <a:schemeClr val="tx2">
                    <a:lumMod val="10000"/>
                  </a:schemeClr>
                </a:solidFill>
                <a:effectLst/>
                <a:ea typeface="Aptos" panose="020B0004020202020204" pitchFamily="34" charset="0"/>
              </a:rPr>
              <a:t>LaBrish</a:t>
            </a:r>
            <a:r>
              <a:rPr lang="en-US" sz="1900" b="1" i="1" kern="100" dirty="0">
                <a:solidFill>
                  <a:schemeClr val="tx2">
                    <a:lumMod val="10000"/>
                  </a:schemeClr>
                </a:solidFill>
                <a:effectLst/>
                <a:ea typeface="Aptos" panose="020B0004020202020204" pitchFamily="34" charset="0"/>
              </a:rPr>
              <a:t>, &amp; Chalmers, 2012)</a:t>
            </a:r>
          </a:p>
          <a:p>
            <a:pPr marL="0" indent="0">
              <a:buNone/>
            </a:pPr>
            <a:endParaRPr lang="en-US" dirty="0">
              <a:solidFill>
                <a:schemeClr val="tx2">
                  <a:lumMod val="10000"/>
                </a:schemeClr>
              </a:solidFill>
            </a:endParaRP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3091068616"/>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7942" y="361950"/>
            <a:ext cx="8229600" cy="857250"/>
          </a:xfrm>
        </p:spPr>
        <p:txBody>
          <a:bodyPr>
            <a:normAutofit/>
          </a:bodyPr>
          <a:lstStyle/>
          <a:p>
            <a:r>
              <a:rPr lang="en-US" sz="1800" b="1" dirty="0">
                <a:solidFill>
                  <a:schemeClr val="tx2">
                    <a:lumMod val="10000"/>
                  </a:schemeClr>
                </a:solidFill>
              </a:rPr>
              <a:t>Differences between CFA &amp; EFA </a:t>
            </a:r>
            <a: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(Thompson, 2004)</a:t>
            </a:r>
            <a:b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800" b="1" i="1" dirty="0">
              <a:solidFill>
                <a:schemeClr val="tx2">
                  <a:lumMod val="10000"/>
                </a:schemeClr>
              </a:solidFill>
            </a:endParaRP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2959522810"/>
              </p:ext>
            </p:extLst>
          </p:nvPr>
        </p:nvGraphicFramePr>
        <p:xfrm>
          <a:off x="609600" y="895351"/>
          <a:ext cx="8305800" cy="4196512"/>
        </p:xfrm>
        <a:graphic>
          <a:graphicData uri="http://schemas.openxmlformats.org/drawingml/2006/table">
            <a:tbl>
              <a:tblPr firstRow="1" bandRow="1">
                <a:tableStyleId>{46F890A9-2807-4EBB-B81D-B2AA78EC7F39}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50196">
                <a:tc>
                  <a:txBody>
                    <a:bodyPr/>
                    <a:lstStyle/>
                    <a:p>
                      <a:r>
                        <a:rPr lang="en-US" dirty="0"/>
                        <a:t>Confirmatory factor analysis (CFA)</a:t>
                      </a:r>
                    </a:p>
                  </a:txBody>
                  <a:tcPr/>
                </a:tc>
                <a:tc>
                  <a:txBody>
                    <a:bodyPr/>
                    <a:lstStyle/>
                    <a:p>
                      <a:r>
                        <a:rPr lang="en-US" dirty="0"/>
                        <a:t>Exploratory factor analysis (EFA)</a:t>
                      </a:r>
                    </a:p>
                  </a:txBody>
                  <a:tcPr/>
                </a:tc>
                <a:extLst>
                  <a:ext uri="{0D108BD9-81ED-4DB2-BD59-A6C34878D82A}">
                    <a16:rowId xmlns:a16="http://schemas.microsoft.com/office/drawing/2014/main" val="2836550845"/>
                  </a:ext>
                </a:extLst>
              </a:tr>
              <a:tr h="1138136">
                <a:tc>
                  <a:txBody>
                    <a:bodyPr/>
                    <a:lstStyle/>
                    <a:p>
                      <a:r>
                        <a:rPr lang="en-US" sz="1800" b="0" kern="1200" dirty="0">
                          <a:solidFill>
                            <a:schemeClr val="dk1"/>
                          </a:solidFill>
                          <a:effectLst/>
                        </a:rPr>
                        <a:t>-Tests a specific hypothesis among variables based on a priori considerations.</a:t>
                      </a:r>
                      <a:endParaRPr lang="en-US" dirty="0"/>
                    </a:p>
                  </a:txBody>
                  <a:tcPr/>
                </a:tc>
                <a:tc>
                  <a:txBody>
                    <a:bodyPr/>
                    <a:lstStyle/>
                    <a:p>
                      <a:r>
                        <a:rPr lang="en-US" sz="1800" b="0" kern="1200" dirty="0">
                          <a:solidFill>
                            <a:schemeClr val="dk1"/>
                          </a:solidFill>
                          <a:effectLst/>
                        </a:rPr>
                        <a:t>-Explores the underlying structure of variables without prior consideration about the relationships.</a:t>
                      </a:r>
                      <a:endParaRPr lang="en-US" dirty="0"/>
                    </a:p>
                  </a:txBody>
                  <a:tcPr/>
                </a:tc>
                <a:extLst>
                  <a:ext uri="{0D108BD9-81ED-4DB2-BD59-A6C34878D82A}">
                    <a16:rowId xmlns:a16="http://schemas.microsoft.com/office/drawing/2014/main" val="847780774"/>
                  </a:ext>
                </a:extLst>
              </a:tr>
              <a:tr h="1138136">
                <a:tc>
                  <a:txBody>
                    <a:bodyPr/>
                    <a:lstStyle/>
                    <a:p>
                      <a:r>
                        <a:rPr lang="en-US" sz="1800" b="0" kern="1200" dirty="0">
                          <a:solidFill>
                            <a:schemeClr val="dk1"/>
                          </a:solidFill>
                          <a:effectLst/>
                        </a:rPr>
                        <a:t>-Specifies a model with predefined factors and assigns each observed variable to one or more factors.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1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-Exploratory and can be applied to small and large datasets.</a:t>
                      </a:r>
                    </a:p>
                  </a:txBody>
                  <a:tcPr/>
                </a:tc>
                <a:extLst>
                  <a:ext uri="{0D108BD9-81ED-4DB2-BD59-A6C34878D82A}">
                    <a16:rowId xmlns:a16="http://schemas.microsoft.com/office/drawing/2014/main" val="2619999276"/>
                  </a:ext>
                </a:extLst>
              </a:tr>
              <a:tr h="8754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-Evaluates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485480" y="1682496"/>
            <a:ext cx="8382000" cy="3461004"/>
          </a:xfrm>
        </p:spPr>
        <p:txBody>
          <a:bodyPr>
            <a:noAutofit/>
          </a:bodyPr>
          <a:lstStyle/>
          <a:p>
            <a:r>
              <a:rPr lang="en-US" sz="1600" dirty="0">
                <a:solidFill>
                  <a:schemeClr val="tx2">
                    <a:lumMod val="10000"/>
                  </a:schemeClr>
                </a:solidFill>
              </a:rPr>
              <a:t>Factor loadings in Factor Analysis (FA) represent the </a:t>
            </a:r>
            <a:r>
              <a:rPr lang="en-US" sz="1600" b="1" dirty="0">
                <a:solidFill>
                  <a:schemeClr val="tx2">
                    <a:lumMod val="10000"/>
                  </a:schemeClr>
                </a:solidFill>
              </a:rPr>
              <a:t>correlations</a:t>
            </a:r>
            <a:r>
              <a:rPr lang="en-US" sz="1600" dirty="0">
                <a:solidFill>
                  <a:schemeClr val="tx2">
                    <a:lumMod val="10000"/>
                  </a:schemeClr>
                </a:solidFill>
              </a:rPr>
              <a:t> between observed variables. </a:t>
            </a:r>
          </a:p>
          <a:p>
            <a:endParaRPr lang="en-US" sz="1600" dirty="0">
              <a:solidFill>
                <a:schemeClr val="tx2">
                  <a:lumMod val="10000"/>
                </a:schemeClr>
              </a:solidFill>
            </a:endParaRPr>
          </a:p>
          <a:p>
            <a:r>
              <a:rPr lang="en-US" sz="1600" dirty="0">
                <a:solidFill>
                  <a:schemeClr val="tx2">
                    <a:lumMod val="10000"/>
                  </a:schemeClr>
                </a:solidFill>
              </a:rPr>
              <a:t>These loadings indicate the degree to which </a:t>
            </a:r>
            <a:r>
              <a:rPr lang="en-US" sz="1600" b="1" dirty="0">
                <a:solidFill>
                  <a:schemeClr val="tx2">
                    <a:lumMod val="10000"/>
                  </a:schemeClr>
                </a:solidFill>
              </a:rPr>
              <a:t>each observed variable contributes to or is associated with each underlying factor</a:t>
            </a:r>
            <a:r>
              <a:rPr lang="en-US" sz="1600" dirty="0">
                <a:solidFill>
                  <a:schemeClr val="tx2">
                    <a:lumMod val="10000"/>
                  </a:schemeClr>
                </a:solidFill>
              </a:rPr>
              <a:t>. </a:t>
            </a:r>
          </a:p>
          <a:p>
            <a:endParaRPr lang="en-US" sz="1600" dirty="0">
              <a:solidFill>
                <a:schemeClr val="tx2">
                  <a:lumMod val="10000"/>
                </a:schemeClr>
              </a:solidFill>
            </a:endParaRPr>
          </a:p>
          <a:p>
            <a:r>
              <a:rPr lang="en-US" sz="1600" dirty="0">
                <a:solidFill>
                  <a:schemeClr val="tx2">
                    <a:lumMod val="10000"/>
                  </a:schemeClr>
                </a:solidFill>
              </a:rPr>
              <a:t>A factor loading of </a:t>
            </a:r>
            <a:r>
              <a:rPr lang="en-US" sz="1600" b="1" dirty="0">
                <a:solidFill>
                  <a:schemeClr val="tx2">
                    <a:lumMod val="10000"/>
                  </a:schemeClr>
                </a:solidFill>
              </a:rPr>
              <a:t>0.5 </a:t>
            </a:r>
            <a:r>
              <a:rPr lang="en-US" sz="1600" dirty="0">
                <a:solidFill>
                  <a:schemeClr val="tx2">
                    <a:lumMod val="10000"/>
                  </a:schemeClr>
                </a:solidFill>
              </a:rPr>
              <a:t>or higher typically indicates that the factor sufficiently captures the variance of the variable. </a:t>
            </a:r>
          </a:p>
          <a:p>
            <a:endParaRPr lang="en-US" sz="1600" dirty="0">
              <a:solidFill>
                <a:schemeClr val="tx2">
                  <a:lumMod val="10000"/>
                </a:schemeClr>
              </a:solidFill>
            </a:endParaRPr>
          </a:p>
          <a:p>
            <a:r>
              <a:rPr lang="en-US" sz="1600" b="1" dirty="0">
                <a:solidFill>
                  <a:schemeClr val="tx2">
                    <a:lumMod val="10000"/>
                  </a:schemeClr>
                </a:solidFill>
              </a:rPr>
              <a:t>Cronbach's alpha </a:t>
            </a:r>
            <a:r>
              <a:rPr lang="en-US" sz="1600" dirty="0">
                <a:solidFill>
                  <a:schemeClr val="tx2">
                    <a:lumMod val="10000"/>
                  </a:schemeClr>
                </a:solidFill>
              </a:rPr>
              <a:t>measures the internal consistency of the scale or set of variables. A value </a:t>
            </a:r>
            <a:r>
              <a:rPr lang="en-US" sz="1600" b="1" dirty="0">
                <a:solidFill>
                  <a:schemeClr val="tx2">
                    <a:lumMod val="10000"/>
                  </a:schemeClr>
                </a:solidFill>
              </a:rPr>
              <a:t>closer to 1 indicates higher internal consistency </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Tavakol</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Dennick</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2011).</a:t>
            </a:r>
          </a:p>
          <a:p>
            <a:endParaRPr lang="en-US" sz="1600" dirty="0">
              <a:solidFill>
                <a:schemeClr val="tx2">
                  <a:lumMod val="10000"/>
                </a:schemeClr>
              </a:solidFill>
            </a:endParaRP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57200" y="285750"/>
            <a:ext cx="8229600" cy="857250"/>
          </a:xfrm>
        </p:spPr>
        <p:txBody>
          <a:bodyPr>
            <a:normAutofit/>
          </a:bodyPr>
          <a:lstStyle/>
          <a:p>
            <a:r>
              <a:rPr lang="en-US" sz="2800" b="1" dirty="0">
                <a:solidFill>
                  <a:schemeClr val="tx2">
                    <a:lumMod val="10000"/>
                  </a:schemeClr>
                </a:solidFill>
              </a:rPr>
              <a:t>Background of the Data</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304800" y="1047750"/>
            <a:ext cx="8382000" cy="4038600"/>
          </a:xfrm>
        </p:spPr>
        <p:txBody>
          <a:bodyPr>
            <a:normAutofit fontScale="40000" lnSpcReduction="20000"/>
          </a:bodyPr>
          <a:lstStyle/>
          <a:p>
            <a:r>
              <a:rPr lang="en-US" sz="4500" dirty="0">
                <a:solidFill>
                  <a:schemeClr val="tx2">
                    <a:lumMod val="10000"/>
                  </a:schemeClr>
                </a:solidFill>
              </a:rPr>
              <a:t>The dataset used:  </a:t>
            </a:r>
          </a:p>
          <a:p>
            <a:pPr lvl="1"/>
            <a:r>
              <a:rPr lang="en-US" sz="4500" dirty="0">
                <a:solidFill>
                  <a:schemeClr val="tx2">
                    <a:lumMod val="10000"/>
                  </a:schemeClr>
                </a:solidFill>
              </a:rPr>
              <a:t>Validating the Hearing Handicap Inventory for Adults - Screening Version (HHIA-S) questionnaire in Nepali language. </a:t>
            </a:r>
          </a:p>
          <a:p>
            <a:pPr marL="0" indent="0">
              <a:buNone/>
            </a:pPr>
            <a:endParaRPr lang="en-US" sz="4500" dirty="0">
              <a:solidFill>
                <a:schemeClr val="tx2">
                  <a:lumMod val="10000"/>
                </a:schemeClr>
              </a:solidFill>
            </a:endParaRPr>
          </a:p>
          <a:p>
            <a:r>
              <a:rPr lang="en-US" sz="4500" dirty="0">
                <a:solidFill>
                  <a:schemeClr val="tx2">
                    <a:lumMod val="10000"/>
                  </a:schemeClr>
                </a:solidFill>
              </a:rPr>
              <a:t>This questionnaire is commonly used t</a:t>
            </a:r>
            <a:r>
              <a:rPr lang="en-US" sz="4500" b="1" dirty="0">
                <a:solidFill>
                  <a:schemeClr val="tx2">
                    <a:lumMod val="10000"/>
                  </a:schemeClr>
                </a:solidFill>
              </a:rPr>
              <a:t>o assess handicaps caused by hearing impairment </a:t>
            </a:r>
            <a:r>
              <a:rPr lang="en-US" sz="4500" dirty="0">
                <a:solidFill>
                  <a:schemeClr val="tx2">
                    <a:lumMod val="10000"/>
                  </a:schemeClr>
                </a:solidFill>
              </a:rPr>
              <a:t>among adult populations over short periods. </a:t>
            </a:r>
          </a:p>
          <a:p>
            <a:pPr marL="0" indent="0">
              <a:buNone/>
            </a:pPr>
            <a:endParaRPr lang="en-US" sz="4500" dirty="0">
              <a:solidFill>
                <a:schemeClr val="tx2">
                  <a:lumMod val="10000"/>
                </a:schemeClr>
              </a:solidFill>
            </a:endParaRPr>
          </a:p>
          <a:p>
            <a:r>
              <a:rPr lang="en-US" sz="4500" dirty="0">
                <a:solidFill>
                  <a:schemeClr val="tx2">
                    <a:lumMod val="10000"/>
                  </a:schemeClr>
                </a:solidFill>
              </a:rPr>
              <a:t>The data was collected to validate the translated Nepali questionnaire among both </a:t>
            </a:r>
            <a:r>
              <a:rPr lang="en-US" sz="4500" b="1" dirty="0">
                <a:solidFill>
                  <a:schemeClr val="tx2">
                    <a:lumMod val="10000"/>
                  </a:schemeClr>
                </a:solidFill>
              </a:rPr>
              <a:t>hearing-impaired (HI) and normal-hearing (NH) Nepalese population.</a:t>
            </a:r>
          </a:p>
          <a:p>
            <a:endParaRPr lang="en-US" sz="4500" b="1" dirty="0">
              <a:solidFill>
                <a:schemeClr val="tx2">
                  <a:lumMod val="10000"/>
                </a:schemeClr>
              </a:solidFill>
            </a:endParaRPr>
          </a:p>
          <a:p>
            <a:r>
              <a:rPr lang="en-US" sz="4500" dirty="0">
                <a:solidFill>
                  <a:schemeClr val="tx2">
                    <a:lumMod val="10000"/>
                  </a:schemeClr>
                </a:solidFill>
              </a:rPr>
              <a:t>We have two datasets for our project </a:t>
            </a:r>
            <a:r>
              <a:rPr lang="en-US" sz="4500" b="1" dirty="0">
                <a:solidFill>
                  <a:schemeClr val="tx2">
                    <a:lumMod val="10000"/>
                  </a:schemeClr>
                </a:solidFill>
              </a:rPr>
              <a:t>(NH &amp; HI).</a:t>
            </a:r>
          </a:p>
          <a:p>
            <a:endParaRPr lang="en-US" sz="4500" b="1" dirty="0">
              <a:solidFill>
                <a:schemeClr val="tx2">
                  <a:lumMod val="10000"/>
                </a:schemeClr>
              </a:solidFill>
            </a:endParaRPr>
          </a:p>
          <a:p>
            <a:r>
              <a:rPr lang="en-US" sz="4500" b="1" dirty="0">
                <a:solidFill>
                  <a:schemeClr val="tx2">
                    <a:lumMod val="10000"/>
                  </a:schemeClr>
                </a:solidFill>
              </a:rPr>
              <a:t>Sample size: NH = 70, HI = 50</a:t>
            </a:r>
          </a:p>
          <a:p>
            <a:pPr marL="0" indent="0">
              <a:buNone/>
            </a:pPr>
            <a:endParaRPr lang="en-US" b="1" dirty="0">
              <a:solidFill>
                <a:schemeClr val="tx2">
                  <a:lumMod val="10000"/>
                </a:schemeClr>
              </a:solidFill>
            </a:endParaRP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87984" y="285750"/>
            <a:ext cx="8229600" cy="857250"/>
          </a:xfrm>
        </p:spPr>
        <p:txBody>
          <a:bodyPr>
            <a:normAutofit/>
          </a:bodyPr>
          <a:lstStyle/>
          <a:p>
            <a:r>
              <a:rPr lang="en-US" sz="2800" b="1" dirty="0">
                <a:solidFill>
                  <a:schemeClr val="tx2">
                    <a:lumMod val="10000"/>
                  </a:schemeClr>
                </a:solidFill>
              </a:rPr>
              <a:t>Objectives set for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87984" y="851947"/>
            <a:ext cx="8686800" cy="4038600"/>
          </a:xfrm>
        </p:spPr>
        <p:txBody>
          <a:bodyPr>
            <a:normAutofit lnSpcReduction="10000"/>
          </a:bodyPr>
          <a:lstStyle/>
          <a:p>
            <a:pPr marL="0" indent="0">
              <a:buNone/>
            </a:pPr>
            <a:endParaRPr lang="en-US" dirty="0"/>
          </a:p>
          <a:p>
            <a:r>
              <a:rPr lang="en-US" sz="1800" dirty="0">
                <a:solidFill>
                  <a:schemeClr val="tx2">
                    <a:lumMod val="10000"/>
                  </a:schemeClr>
                </a:solidFill>
              </a:rPr>
              <a:t>Write a code for running factor analysis (both exploratory and confirmatory code) using the available original packages (e.g. Psych and </a:t>
            </a:r>
            <a:r>
              <a:rPr lang="en-US" sz="1800" dirty="0" err="1">
                <a:solidFill>
                  <a:schemeClr val="tx2">
                    <a:lumMod val="10000"/>
                  </a:schemeClr>
                </a:solidFill>
              </a:rPr>
              <a:t>Lavaan</a:t>
            </a:r>
            <a:r>
              <a:rPr lang="en-US" sz="1800" dirty="0">
                <a:solidFill>
                  <a:schemeClr val="tx2">
                    <a:lumMod val="10000"/>
                  </a:schemeClr>
                </a:solidFill>
              </a:rPr>
              <a:t>).</a:t>
            </a:r>
          </a:p>
          <a:p>
            <a:endParaRPr lang="en-US" sz="1800" dirty="0">
              <a:solidFill>
                <a:schemeClr val="tx2">
                  <a:lumMod val="10000"/>
                </a:schemeClr>
              </a:solidFill>
            </a:endParaRPr>
          </a:p>
          <a:p>
            <a:r>
              <a:rPr lang="en-US" sz="1800" dirty="0">
                <a:solidFill>
                  <a:schemeClr val="tx2">
                    <a:lumMod val="10000"/>
                  </a:schemeClr>
                </a:solidFill>
              </a:rPr>
              <a:t>Create a custom package called “FACTOR” that includes the functions of confirmatory factor analysis and exploratory factor analysis.</a:t>
            </a:r>
          </a:p>
          <a:p>
            <a:endParaRPr lang="en-US" sz="1800" dirty="0">
              <a:solidFill>
                <a:schemeClr val="tx2">
                  <a:lumMod val="10000"/>
                </a:schemeClr>
              </a:solidFill>
            </a:endParaRPr>
          </a:p>
          <a:p>
            <a:r>
              <a:rPr lang="en-US" sz="1800" dirty="0">
                <a:solidFill>
                  <a:schemeClr val="tx2">
                    <a:lumMod val="10000"/>
                  </a:schemeClr>
                </a:solidFill>
              </a:rPr>
              <a:t>Run a custom package with our dataset and make a comparison with the findings from the original package.</a:t>
            </a:r>
          </a:p>
          <a:p>
            <a:endParaRPr lang="en-US" sz="1800" dirty="0">
              <a:solidFill>
                <a:schemeClr val="tx2">
                  <a:lumMod val="10000"/>
                </a:schemeClr>
              </a:solidFill>
            </a:endParaRPr>
          </a:p>
          <a:p>
            <a:r>
              <a:rPr lang="en-US" sz="1800" dirty="0">
                <a:solidFill>
                  <a:schemeClr val="tx2">
                    <a:lumMod val="10000"/>
                  </a:schemeClr>
                </a:solidFill>
                <a:highlight>
                  <a:srgbClr val="FFFFFF"/>
                </a:highlight>
              </a:rPr>
              <a:t>Share the </a:t>
            </a:r>
            <a:r>
              <a:rPr lang="en-US" sz="1800" b="1" dirty="0" err="1">
                <a:solidFill>
                  <a:schemeClr val="tx2">
                    <a:lumMod val="10000"/>
                  </a:schemeClr>
                </a:solidFill>
                <a:highlight>
                  <a:srgbClr val="FFFFFF"/>
                </a:highlight>
              </a:rPr>
              <a:t>Github</a:t>
            </a:r>
            <a:r>
              <a:rPr lang="en-US" sz="1800" b="1" dirty="0">
                <a:solidFill>
                  <a:schemeClr val="tx2">
                    <a:lumMod val="10000"/>
                  </a:schemeClr>
                </a:solidFill>
                <a:highlight>
                  <a:srgbClr val="FFFFFF"/>
                </a:highlight>
              </a:rPr>
              <a:t> repo </a:t>
            </a:r>
            <a:r>
              <a:rPr lang="en-US" sz="1800" dirty="0">
                <a:solidFill>
                  <a:schemeClr val="tx2">
                    <a:lumMod val="10000"/>
                  </a:schemeClr>
                </a:solidFill>
                <a:highlight>
                  <a:srgbClr val="FFFFFF"/>
                </a:highlight>
              </a:rPr>
              <a:t>that includes the created package along with the </a:t>
            </a:r>
            <a:r>
              <a:rPr lang="en-US" sz="1800" b="1" dirty="0">
                <a:solidFill>
                  <a:schemeClr val="tx2">
                    <a:lumMod val="10000"/>
                  </a:schemeClr>
                </a:solidFill>
                <a:highlight>
                  <a:srgbClr val="FFFFFF"/>
                </a:highlight>
              </a:rPr>
              <a:t>vignette and .</a:t>
            </a:r>
            <a:r>
              <a:rPr lang="en-US" sz="1800" b="1" dirty="0" err="1">
                <a:solidFill>
                  <a:schemeClr val="tx2">
                    <a:lumMod val="10000"/>
                  </a:schemeClr>
                </a:solidFill>
                <a:highlight>
                  <a:srgbClr val="FFFFFF"/>
                </a:highlight>
              </a:rPr>
              <a:t>tar.gz</a:t>
            </a:r>
            <a:r>
              <a:rPr lang="en-US" sz="1800" b="1" dirty="0">
                <a:solidFill>
                  <a:schemeClr val="tx2">
                    <a:lumMod val="10000"/>
                  </a:schemeClr>
                </a:solidFill>
                <a:highlight>
                  <a:srgbClr val="FFFFFF"/>
                </a:highlight>
              </a:rPr>
              <a:t> file </a:t>
            </a:r>
            <a:r>
              <a:rPr lang="en-US" sz="1800" dirty="0">
                <a:solidFill>
                  <a:schemeClr val="tx2">
                    <a:lumMod val="10000"/>
                  </a:schemeClr>
                </a:solidFill>
                <a:highlight>
                  <a:srgbClr val="FFFFFF"/>
                </a:highlight>
              </a:rPr>
              <a:t>so that the custom package and vignette file are accessible.</a:t>
            </a:r>
            <a:endParaRPr lang="en-US" sz="1800" dirty="0">
              <a:solidFill>
                <a:schemeClr val="tx2">
                  <a:lumMod val="1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solidFill>
                  <a:schemeClr val="tx2">
                    <a:lumMod val="10000"/>
                  </a:schemeClr>
                </a:solidFill>
              </a:rPr>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6195</TotalTime>
  <Words>1160</Words>
  <Application>Microsoft Macintosh PowerPoint</Application>
  <PresentationFormat>On-screen Show (16:9)</PresentationFormat>
  <Paragraphs>120</Paragraphs>
  <Slides>22</Slides>
  <Notes>10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22</vt:i4>
      </vt:variant>
    </vt:vector>
  </HeadingPairs>
  <TitlesOfParts>
    <vt:vector size="31" baseType="lpstr">
      <vt:lpstr>Aptos</vt:lpstr>
      <vt:lpstr>Arial</vt:lpstr>
      <vt:lpstr>Arial Black</vt:lpstr>
      <vt:lpstr>Calibri</vt:lpstr>
      <vt:lpstr>Söhne</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 (Thompson, 2004) </vt:lpstr>
      <vt:lpstr>Factor loadings and Cronbach's alpha value</vt:lpstr>
      <vt:lpstr>Background of the Data</vt:lpstr>
      <vt:lpstr>Objectives set for Group Project</vt:lpstr>
      <vt:lpstr>Confirmatory factor analysis code for dataset</vt:lpstr>
      <vt:lpstr>Confirmatory factor analysis output</vt:lpstr>
      <vt:lpstr>PowerPoint Presentation</vt:lpstr>
      <vt:lpstr>Exploratory factor analysis code</vt:lpstr>
      <vt:lpstr>Exploratory factor analysis output</vt:lpstr>
      <vt:lpstr>Custom R Package development </vt:lpstr>
      <vt:lpstr>Function created for a new custom package</vt:lpstr>
      <vt:lpstr>Run exploratory factor analysis with new R package</vt:lpstr>
      <vt:lpstr>Output of EFA with new custom package</vt:lpstr>
      <vt:lpstr>Run confirmatory factor analysis with new R package</vt:lpstr>
      <vt:lpstr>Output of CFA with new custom package</vt:lpstr>
      <vt:lpstr>Github Repo Url</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Aryal, Sajana</cp:lastModifiedBy>
  <cp:revision>410</cp:revision>
  <cp:lastPrinted>2011-01-24T02:49:42Z</cp:lastPrinted>
  <dcterms:created xsi:type="dcterms:W3CDTF">2011-06-30T15:04:08Z</dcterms:created>
  <dcterms:modified xsi:type="dcterms:W3CDTF">2024-04-29T03:38:01Z</dcterms:modified>
  <cp:category/>
</cp:coreProperties>
</file>